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7.xml" ContentType="application/vnd.openxmlformats-officedocument.theme+xml"/>
  <Override PartName="/ppt/slideLayouts/slideLayout68.xml" ContentType="application/vnd.openxmlformats-officedocument.presentationml.slideLayout+xml"/>
  <Override PartName="/ppt/theme/theme1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1.xml" ContentType="application/vnd.openxmlformats-officedocument.theme+xml"/>
  <Override PartName="/ppt/slideLayouts/slideLayout75.xml" ContentType="application/vnd.openxmlformats-officedocument.presentationml.slideLayout+xml"/>
  <Override PartName="/ppt/theme/theme2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</p:sldMasterIdLst>
  <p:notesMasterIdLst>
    <p:notesMasterId r:id="rId35"/>
  </p:notesMasterIdLst>
  <p:sldIdLst>
    <p:sldId id="323" r:id="rId24"/>
    <p:sldId id="256" r:id="rId25"/>
    <p:sldId id="415" r:id="rId26"/>
    <p:sldId id="321" r:id="rId27"/>
    <p:sldId id="384" r:id="rId28"/>
    <p:sldId id="385" r:id="rId29"/>
    <p:sldId id="416" r:id="rId30"/>
    <p:sldId id="398" r:id="rId31"/>
    <p:sldId id="417" r:id="rId32"/>
    <p:sldId id="388" r:id="rId33"/>
    <p:sldId id="3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Sungai Padang</c:v>
                </c:pt>
                <c:pt idx="1">
                  <c:v>Tanjung Binga</c:v>
                </c:pt>
                <c:pt idx="2">
                  <c:v>Tanjong Tinggi</c:v>
                </c:pt>
                <c:pt idx="3">
                  <c:v>Pulau Gersik</c:v>
                </c:pt>
                <c:pt idx="4">
                  <c:v>Air Seru</c:v>
                </c:pt>
                <c:pt idx="5">
                  <c:v>Air Selumar</c:v>
                </c:pt>
                <c:pt idx="6">
                  <c:v>Terong</c:v>
                </c:pt>
                <c:pt idx="7">
                  <c:v>Keciput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46.4</c:v>
                </c:pt>
                <c:pt idx="2">
                  <c:v>44.4</c:v>
                </c:pt>
                <c:pt idx="3">
                  <c:v>31</c:v>
                </c:pt>
                <c:pt idx="4">
                  <c:v>28.3</c:v>
                </c:pt>
                <c:pt idx="5">
                  <c:v>23.7</c:v>
                </c:pt>
                <c:pt idx="6">
                  <c:v>23.2</c:v>
                </c:pt>
                <c:pt idx="7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0-40F7-B3B0-C155BA044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09376"/>
        <c:axId val="26941312"/>
      </c:barChart>
      <c:catAx>
        <c:axId val="2470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41312"/>
        <c:crosses val="autoZero"/>
        <c:auto val="1"/>
        <c:lblAlgn val="ctr"/>
        <c:lblOffset val="100"/>
        <c:noMultiLvlLbl val="0"/>
      </c:catAx>
      <c:valAx>
        <c:axId val="2694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0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9B1C-278A-46A2-9E0C-F2E8797BBAB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E458-CAC7-4741-806F-A591C3F9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6324-8862-473C-ACEA-C3139D191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3"/>
          </a:xfrm>
          <a:prstGeom prst="rect">
            <a:avLst/>
          </a:prstGeom>
        </p:spPr>
        <p:txBody>
          <a:bodyPr lIns="121904" tIns="60952" rIns="121904" bIns="60952"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4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6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580-4180-4423-9675-6F562006570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6A5E2E-DD4C-4E62-8EEF-2BEDC86D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C7E1404-737F-4102-A1CC-9DB8371B1307}"/>
              </a:ext>
            </a:extLst>
          </p:cNvPr>
          <p:cNvSpPr/>
          <p:nvPr userDrawn="1"/>
        </p:nvSpPr>
        <p:spPr>
          <a:xfrm>
            <a:off x="6494650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6D1DA4-6BA5-4EF3-8B52-43443DC3886A}"/>
              </a:ext>
            </a:extLst>
          </p:cNvPr>
          <p:cNvSpPr/>
          <p:nvPr userDrawn="1"/>
        </p:nvSpPr>
        <p:spPr>
          <a:xfrm>
            <a:off x="6678323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5A5F2FC-0C5F-4B1C-AC35-0B3D2B9C03C8}"/>
              </a:ext>
            </a:extLst>
          </p:cNvPr>
          <p:cNvSpPr/>
          <p:nvPr userDrawn="1"/>
        </p:nvSpPr>
        <p:spPr>
          <a:xfrm>
            <a:off x="6491246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2D0A4D7-35B8-466D-B615-68648B1B486C}"/>
              </a:ext>
            </a:extLst>
          </p:cNvPr>
          <p:cNvSpPr/>
          <p:nvPr userDrawn="1"/>
        </p:nvSpPr>
        <p:spPr>
          <a:xfrm>
            <a:off x="6494650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8F3C42-E5B2-4944-B7EA-AF33B1280DBA}"/>
              </a:ext>
            </a:extLst>
          </p:cNvPr>
          <p:cNvSpPr/>
          <p:nvPr userDrawn="1"/>
        </p:nvSpPr>
        <p:spPr>
          <a:xfrm>
            <a:off x="6678323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FCEF4813-6F35-4015-BC24-8840B89A00F4}"/>
              </a:ext>
            </a:extLst>
          </p:cNvPr>
          <p:cNvSpPr/>
          <p:nvPr userDrawn="1"/>
        </p:nvSpPr>
        <p:spPr>
          <a:xfrm>
            <a:off x="6491246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2174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1464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48135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5" y="580478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231253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248941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230233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254211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254211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363724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381411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362703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386681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86681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6494650" y="497214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6678323" y="514902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6491246" y="496194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1" y="520172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520172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323668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323088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323088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933702" y="266701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377196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331392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552844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4127038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6494650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6678323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6491246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3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FBB5CD-C293-46E7-BEEC-3D2DCDB0A870}"/>
              </a:ext>
            </a:extLst>
          </p:cNvPr>
          <p:cNvSpPr/>
          <p:nvPr userDrawn="1"/>
        </p:nvSpPr>
        <p:spPr>
          <a:xfrm>
            <a:off x="6494650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24D0FA-A2B5-479E-ABC8-A1BDFDE250F1}"/>
              </a:ext>
            </a:extLst>
          </p:cNvPr>
          <p:cNvSpPr/>
          <p:nvPr userDrawn="1"/>
        </p:nvSpPr>
        <p:spPr>
          <a:xfrm>
            <a:off x="6678323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99F1A7AE-1719-4DD3-ADC3-6433CE79A5A5}"/>
              </a:ext>
            </a:extLst>
          </p:cNvPr>
          <p:cNvSpPr/>
          <p:nvPr userDrawn="1"/>
        </p:nvSpPr>
        <p:spPr>
          <a:xfrm>
            <a:off x="6491246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5850382-F346-449B-9F1F-5A52B83282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78323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429AE10E-5F6C-426B-A8C1-E6AE1A5D9B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4838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527025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1103690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9191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172145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240034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897107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415703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529053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587592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638870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71978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26796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26796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75503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4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:a16="http://schemas.microsoft.com/office/drawing/2014/main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:a16="http://schemas.microsoft.com/office/drawing/2014/main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695248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7928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575543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31492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248203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5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:a16="http://schemas.microsoft.com/office/drawing/2014/main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7274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442488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92929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5266A-DA33-46EE-AD74-221DABE8D5DD}"/>
              </a:ext>
            </a:extLst>
          </p:cNvPr>
          <p:cNvSpPr/>
          <p:nvPr userDrawn="1"/>
        </p:nvSpPr>
        <p:spPr>
          <a:xfrm>
            <a:off x="979432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9DBDA-5C58-4393-BA2C-A613E5769B43}"/>
              </a:ext>
            </a:extLst>
          </p:cNvPr>
          <p:cNvSpPr/>
          <p:nvPr userDrawn="1"/>
        </p:nvSpPr>
        <p:spPr>
          <a:xfrm>
            <a:off x="629873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9215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6"/>
            <a:ext cx="10396537" cy="492918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813869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707814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133220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7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34" r:id="rId3"/>
    <p:sldLayoutId id="2147483835" r:id="rId4"/>
    <p:sldLayoutId id="2147483844" r:id="rId5"/>
    <p:sldLayoutId id="2147483847" r:id="rId6"/>
    <p:sldLayoutId id="2147483853" r:id="rId7"/>
    <p:sldLayoutId id="21474838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43" y="1222792"/>
            <a:ext cx="8266404" cy="4945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" y="49377"/>
            <a:ext cx="963965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544" y="49373"/>
            <a:ext cx="2162236" cy="971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0F58E-57AB-469D-8351-B6B8D1EC2F02}"/>
              </a:ext>
            </a:extLst>
          </p:cNvPr>
          <p:cNvSpPr txBox="1"/>
          <p:nvPr/>
        </p:nvSpPr>
        <p:spPr>
          <a:xfrm>
            <a:off x="1092530" y="259307"/>
            <a:ext cx="878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DINAS KESEHATAN KABUPATEN BELITUNG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190287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/>
              <a:t>Asistensi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RUANG LINGKUP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 err="1"/>
              <a:t>Asistensi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remaja</a:t>
            </a:r>
            <a:r>
              <a:rPr lang="en-US" sz="2000" dirty="0"/>
              <a:t> </a:t>
            </a:r>
            <a:r>
              <a:rPr lang="en-US" sz="2000" dirty="0" err="1"/>
              <a:t>putri</a:t>
            </a:r>
            <a:r>
              <a:rPr lang="en-US" sz="2000" dirty="0"/>
              <a:t>,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pengantin</a:t>
            </a:r>
            <a:r>
              <a:rPr lang="en-US" sz="2000" dirty="0"/>
              <a:t>, </a:t>
            </a:r>
            <a:r>
              <a:rPr lang="en-US" sz="2000" dirty="0" err="1"/>
              <a:t>ibu</a:t>
            </a:r>
            <a:r>
              <a:rPr lang="en-US" sz="2000" dirty="0"/>
              <a:t> </a:t>
            </a:r>
            <a:r>
              <a:rPr lang="en-US" sz="2000" dirty="0" err="1"/>
              <a:t>hamil</a:t>
            </a:r>
            <a:r>
              <a:rPr lang="en-US" sz="2000" dirty="0"/>
              <a:t>, </a:t>
            </a:r>
            <a:r>
              <a:rPr lang="en-US" sz="2000" dirty="0" err="1"/>
              <a:t>ibu</a:t>
            </a:r>
            <a:r>
              <a:rPr lang="en-US" sz="2000" dirty="0"/>
              <a:t> </a:t>
            </a:r>
            <a:r>
              <a:rPr lang="en-US" sz="2000" dirty="0" err="1"/>
              <a:t>balita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balita</a:t>
            </a:r>
            <a:r>
              <a:rPr lang="en-US" sz="2400" dirty="0"/>
              <a:t> </a:t>
            </a:r>
            <a:r>
              <a:rPr lang="en-US" sz="2400" dirty="0" err="1"/>
              <a:t>kurus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bumil</a:t>
            </a:r>
            <a:r>
              <a:rPr lang="en-US" sz="2400" dirty="0"/>
              <a:t> KEK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kelahiran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/</a:t>
            </a:r>
            <a:r>
              <a:rPr lang="en-US" sz="2400" dirty="0" err="1"/>
              <a:t>khusus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38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609600" y="136478"/>
            <a:ext cx="10972800" cy="10918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KEGIATAN YANG MENDUKUNG PROGRAM AMBONG</a:t>
            </a:r>
            <a:r>
              <a:rPr lang="id-ID" sz="2800" b="1" dirty="0"/>
              <a:t> </a:t>
            </a:r>
            <a:br>
              <a:rPr lang="id-ID" sz="2800" b="1" dirty="0"/>
            </a:br>
            <a:r>
              <a:rPr lang="id-ID" sz="2800" b="1" dirty="0"/>
              <a:t>TAHUN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179409"/>
              </p:ext>
            </p:extLst>
          </p:nvPr>
        </p:nvGraphicFramePr>
        <p:xfrm>
          <a:off x="518615" y="1228298"/>
          <a:ext cx="11259403" cy="423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684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NO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KEGIATAN </a:t>
                      </a:r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70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1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KELAS PARENTING DI 9 DESA PERCONTOHAN</a:t>
                      </a:r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43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2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id-ID" sz="1900" dirty="0"/>
                        <a:t>E</a:t>
                      </a:r>
                      <a:r>
                        <a:rPr lang="en-US" sz="1900" dirty="0"/>
                        <a:t>DUKASI ASI EKSLUSIF DI 9 DESA PERCONTOHAN</a:t>
                      </a:r>
                      <a:r>
                        <a:rPr lang="id-ID" sz="1900" dirty="0"/>
                        <a:t> </a:t>
                      </a:r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240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3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id-ID" sz="1900" dirty="0"/>
                        <a:t>ORIENTASI </a:t>
                      </a:r>
                      <a:r>
                        <a:rPr lang="en-US" sz="1900" dirty="0"/>
                        <a:t>KADER</a:t>
                      </a:r>
                      <a:r>
                        <a:rPr lang="id-ID" sz="1900" dirty="0"/>
                        <a:t> GIZI </a:t>
                      </a:r>
                      <a:r>
                        <a:rPr lang="en-US" sz="1900" dirty="0"/>
                        <a:t>DAN PETUGAS GIZI</a:t>
                      </a:r>
                      <a:endParaRPr lang="en-US" sz="1900" baseline="0" dirty="0"/>
                    </a:p>
                    <a:p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76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4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KELAS SUAMI PEDULI  IBU HAMIL (SUPEL)</a:t>
                      </a:r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03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/>
                        <a:t>5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KELAS CATIN SIMPOR (</a:t>
                      </a:r>
                      <a:r>
                        <a:rPr lang="en-US" sz="1900" dirty="0" err="1"/>
                        <a:t>Calon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Pengantin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Sehat</a:t>
                      </a:r>
                      <a:r>
                        <a:rPr lang="en-US" sz="1900" baseline="0" dirty="0"/>
                        <a:t>, </a:t>
                      </a:r>
                      <a:r>
                        <a:rPr lang="en-US" sz="1900" baseline="0" dirty="0" err="1"/>
                        <a:t>Mandiri</a:t>
                      </a:r>
                      <a:r>
                        <a:rPr lang="en-US" sz="1900" baseline="0" dirty="0"/>
                        <a:t>, </a:t>
                      </a:r>
                      <a:r>
                        <a:rPr lang="en-US" sz="1900" baseline="0" dirty="0" err="1"/>
                        <a:t>dan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Produktif</a:t>
                      </a:r>
                      <a:r>
                        <a:rPr lang="en-US" sz="1900" baseline="0" dirty="0"/>
                        <a:t>)</a:t>
                      </a:r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  <a:endParaRPr lang="id-ID" sz="19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INOVASI DARA KERITING</a:t>
                      </a:r>
                      <a:r>
                        <a:rPr lang="en-US" sz="1900" baseline="0" dirty="0"/>
                        <a:t> (</a:t>
                      </a:r>
                      <a:r>
                        <a:rPr lang="en-US" sz="1900" baseline="0" dirty="0" err="1"/>
                        <a:t>Dapur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Keluarga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untuk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Kelola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dan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Mengurangi</a:t>
                      </a:r>
                      <a:r>
                        <a:rPr lang="en-US" sz="1900" baseline="0" dirty="0"/>
                        <a:t> Stunting) di </a:t>
                      </a:r>
                      <a:r>
                        <a:rPr lang="en-US" sz="1900" baseline="0" dirty="0" err="1"/>
                        <a:t>Puskesmas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Badau</a:t>
                      </a:r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84"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2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430" y="1209822"/>
            <a:ext cx="5472333" cy="426250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4CBF7-5733-4F6C-9C69-0B1D7AA78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281" y="459861"/>
            <a:ext cx="4116121" cy="23786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Bodoni Bd BT" pitchFamily="18" charset="0"/>
              </a:rPr>
              <a:t>PENGERTIAN PROGRAM INOVASI</a:t>
            </a:r>
            <a:br>
              <a:rPr lang="en-US" sz="3200" dirty="0"/>
            </a:br>
            <a:r>
              <a:rPr lang="en-US" sz="5400" dirty="0">
                <a:solidFill>
                  <a:srgbClr val="C00000"/>
                </a:solidFill>
                <a:latin typeface="Bodoni Bd BT" pitchFamily="18" charset="0"/>
              </a:rPr>
              <a:t>”</a:t>
            </a:r>
            <a:r>
              <a:rPr lang="en-US" sz="4000" dirty="0">
                <a:solidFill>
                  <a:srgbClr val="C00000"/>
                </a:solidFill>
                <a:latin typeface="Bodoni Bd BT" pitchFamily="18" charset="0"/>
              </a:rPr>
              <a:t>AMBONG</a:t>
            </a:r>
            <a:r>
              <a:rPr lang="en-US" sz="5400" dirty="0">
                <a:solidFill>
                  <a:srgbClr val="C00000"/>
                </a:solidFill>
                <a:latin typeface="Bodoni Bd BT" pitchFamily="18" charset="0"/>
              </a:rPr>
              <a:t>”</a:t>
            </a:r>
            <a:endParaRPr lang="en-ID" sz="5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36E26-0D3B-41AB-9F55-18F60F3026DF}"/>
              </a:ext>
            </a:extLst>
          </p:cNvPr>
          <p:cNvSpPr txBox="1"/>
          <p:nvPr/>
        </p:nvSpPr>
        <p:spPr>
          <a:xfrm>
            <a:off x="7152281" y="2838537"/>
            <a:ext cx="4433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Asistensi</a:t>
            </a:r>
            <a:r>
              <a:rPr lang="en-US" b="1" dirty="0"/>
              <a:t> dan </a:t>
            </a:r>
            <a:r>
              <a:rPr lang="en-US" b="1" dirty="0" err="1"/>
              <a:t>asupan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balita</a:t>
            </a:r>
            <a:r>
              <a:rPr lang="en-US" b="1" dirty="0"/>
              <a:t> dan </a:t>
            </a:r>
            <a:r>
              <a:rPr lang="en-US" b="1" dirty="0" err="1"/>
              <a:t>ibu</a:t>
            </a:r>
            <a:r>
              <a:rPr lang="en-US" b="1" dirty="0"/>
              <a:t> </a:t>
            </a:r>
            <a:r>
              <a:rPr lang="en-US" b="1" dirty="0" err="1"/>
              <a:t>mengandung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yang </a:t>
            </a:r>
            <a:r>
              <a:rPr lang="en-US" b="1" dirty="0" err="1"/>
              <a:t>ditujukan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balita</a:t>
            </a:r>
            <a:r>
              <a:rPr lang="en-US" b="1" dirty="0"/>
              <a:t> </a:t>
            </a:r>
            <a:r>
              <a:rPr lang="en-US" b="1" dirty="0" err="1"/>
              <a:t>kurus</a:t>
            </a:r>
            <a:r>
              <a:rPr lang="en-US" b="1" dirty="0"/>
              <a:t> dan </a:t>
            </a:r>
            <a:r>
              <a:rPr lang="en-US" b="1" dirty="0" err="1"/>
              <a:t>ibu</a:t>
            </a:r>
            <a:r>
              <a:rPr lang="en-US" b="1" dirty="0"/>
              <a:t> </a:t>
            </a:r>
            <a:r>
              <a:rPr lang="en-US" b="1" dirty="0" err="1"/>
              <a:t>hamil</a:t>
            </a:r>
            <a:r>
              <a:rPr lang="en-US" b="1" dirty="0"/>
              <a:t> KEK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dan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asistensi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konsultasi</a:t>
            </a:r>
            <a:r>
              <a:rPr lang="en-US" b="1" dirty="0"/>
              <a:t> dan </a:t>
            </a:r>
            <a:r>
              <a:rPr lang="en-US" b="1" dirty="0" err="1"/>
              <a:t>pendampingan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petugas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sasaran</a:t>
            </a:r>
            <a:r>
              <a:rPr lang="en-US" b="1" dirty="0"/>
              <a:t>.</a:t>
            </a:r>
            <a:br>
              <a:rPr lang="en-US" b="1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634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974" y="613601"/>
            <a:ext cx="3542897" cy="6791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DASAR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631" y="1376936"/>
            <a:ext cx="4996121" cy="190229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Tx/>
              <a:buChar char="-"/>
            </a:pPr>
            <a:r>
              <a:rPr lang="en-US" sz="1400" b="1" dirty="0"/>
              <a:t>UU. No. 36 </a:t>
            </a:r>
            <a:r>
              <a:rPr lang="en-US" sz="1400" b="1" dirty="0" err="1"/>
              <a:t>Tahun</a:t>
            </a:r>
            <a:r>
              <a:rPr lang="en-US" sz="1400" b="1" dirty="0"/>
              <a:t> 2009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Kesehatan</a:t>
            </a:r>
            <a:endParaRPr lang="en-US" sz="1400" b="1" dirty="0"/>
          </a:p>
          <a:p>
            <a:pPr marL="285750" indent="-285750" algn="just">
              <a:buFontTx/>
              <a:buChar char="-"/>
            </a:pPr>
            <a:r>
              <a:rPr lang="en-US" sz="1400" b="1" dirty="0" err="1"/>
              <a:t>Peraturan</a:t>
            </a:r>
            <a:r>
              <a:rPr lang="en-US" sz="1400" b="1" dirty="0"/>
              <a:t> </a:t>
            </a:r>
            <a:r>
              <a:rPr lang="en-US" sz="1400" b="1" dirty="0" err="1"/>
              <a:t>Pemerintah</a:t>
            </a:r>
            <a:r>
              <a:rPr lang="en-US" sz="1400" b="1" dirty="0"/>
              <a:t> No. 33 </a:t>
            </a:r>
            <a:r>
              <a:rPr lang="en-US" sz="1400" b="1" dirty="0" err="1"/>
              <a:t>Tahun</a:t>
            </a:r>
            <a:r>
              <a:rPr lang="en-US" sz="1400" b="1" dirty="0"/>
              <a:t> 2012 </a:t>
            </a:r>
            <a:r>
              <a:rPr lang="en-US" sz="1400" b="1" dirty="0" err="1"/>
              <a:t>Pemberian</a:t>
            </a:r>
            <a:r>
              <a:rPr lang="en-US" sz="1400" b="1" dirty="0"/>
              <a:t> ASI </a:t>
            </a:r>
            <a:r>
              <a:rPr lang="en-US" sz="1400" b="1" dirty="0" err="1"/>
              <a:t>Eksklusif</a:t>
            </a:r>
            <a:endParaRPr lang="en-US" sz="1400" b="1" dirty="0"/>
          </a:p>
          <a:p>
            <a:pPr marL="285750" indent="-285750" algn="just">
              <a:buFontTx/>
              <a:buChar char="-"/>
            </a:pPr>
            <a:r>
              <a:rPr lang="en-US" sz="1400" b="1" dirty="0" err="1"/>
              <a:t>Permenkes</a:t>
            </a:r>
            <a:r>
              <a:rPr lang="en-US" sz="1400" b="1" dirty="0"/>
              <a:t> No. 23 </a:t>
            </a:r>
            <a:r>
              <a:rPr lang="en-US" sz="1400" b="1" dirty="0" err="1"/>
              <a:t>Tahun</a:t>
            </a:r>
            <a:r>
              <a:rPr lang="en-US" sz="1400" b="1" dirty="0"/>
              <a:t> 2014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Upaya</a:t>
            </a:r>
            <a:r>
              <a:rPr lang="en-US" sz="1400" b="1" dirty="0"/>
              <a:t> </a:t>
            </a:r>
            <a:r>
              <a:rPr lang="en-US" sz="1400" b="1" dirty="0" err="1"/>
              <a:t>Perbaikan</a:t>
            </a:r>
            <a:r>
              <a:rPr lang="en-US" sz="1400" b="1" dirty="0"/>
              <a:t> </a:t>
            </a:r>
            <a:r>
              <a:rPr lang="en-US" sz="1400" b="1" dirty="0" err="1"/>
              <a:t>Gizi</a:t>
            </a:r>
            <a:r>
              <a:rPr lang="en-US" sz="1400" b="1" dirty="0"/>
              <a:t> Masyarakat</a:t>
            </a:r>
          </a:p>
          <a:p>
            <a:pPr marL="285750" indent="-285750" algn="just">
              <a:buFontTx/>
              <a:buChar char="-"/>
            </a:pPr>
            <a:r>
              <a:rPr lang="en-US" sz="1400" b="1" dirty="0" err="1"/>
              <a:t>Permenkes</a:t>
            </a:r>
            <a:r>
              <a:rPr lang="en-US" sz="1400" b="1" dirty="0"/>
              <a:t> No. 25 </a:t>
            </a:r>
            <a:r>
              <a:rPr lang="en-US" sz="1400" b="1" dirty="0" err="1"/>
              <a:t>Tahun</a:t>
            </a:r>
            <a:r>
              <a:rPr lang="en-US" sz="1400" b="1" dirty="0"/>
              <a:t> 2014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Upaya</a:t>
            </a:r>
            <a:r>
              <a:rPr lang="en-US" sz="1400" b="1" dirty="0"/>
              <a:t> </a:t>
            </a:r>
            <a:r>
              <a:rPr lang="en-US" sz="1400" b="1" dirty="0" err="1"/>
              <a:t>Pelayanan</a:t>
            </a:r>
            <a:r>
              <a:rPr lang="en-US" sz="1400" b="1" dirty="0"/>
              <a:t> </a:t>
            </a:r>
            <a:r>
              <a:rPr lang="en-US" sz="1400" b="1" dirty="0" err="1"/>
              <a:t>Kesehatan</a:t>
            </a:r>
            <a:r>
              <a:rPr lang="en-US" sz="1400" b="1" dirty="0"/>
              <a:t> </a:t>
            </a:r>
            <a:r>
              <a:rPr lang="en-US" sz="1400" b="1" dirty="0" err="1"/>
              <a:t>Anak</a:t>
            </a:r>
            <a:endParaRPr lang="en-US" sz="1400" b="1" dirty="0"/>
          </a:p>
          <a:p>
            <a:pPr marL="285750" indent="-285750" algn="just">
              <a:buFontTx/>
              <a:buChar char="-"/>
            </a:pP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974" y="1078172"/>
            <a:ext cx="5489485" cy="2201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just"/>
            <a:r>
              <a:rPr lang="en-US" sz="1400" b="1" dirty="0" err="1"/>
              <a:t>Permenkes</a:t>
            </a:r>
            <a:r>
              <a:rPr lang="en-US" sz="1400" b="1" dirty="0"/>
              <a:t> No. 41 </a:t>
            </a:r>
            <a:r>
              <a:rPr lang="en-US" sz="1400" b="1" dirty="0" err="1"/>
              <a:t>Tahun</a:t>
            </a:r>
            <a:r>
              <a:rPr lang="en-US" sz="1400" b="1" dirty="0"/>
              <a:t> 2014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Pedoman</a:t>
            </a:r>
            <a:r>
              <a:rPr lang="en-US" sz="1400" b="1" dirty="0"/>
              <a:t> </a:t>
            </a:r>
            <a:r>
              <a:rPr lang="en-US" sz="1400" b="1" dirty="0" err="1"/>
              <a:t>Gizi</a:t>
            </a:r>
            <a:r>
              <a:rPr lang="en-US" sz="1400" b="1" dirty="0"/>
              <a:t> </a:t>
            </a:r>
            <a:r>
              <a:rPr lang="en-US" sz="1400" b="1" dirty="0" err="1"/>
              <a:t>Seimbang</a:t>
            </a:r>
            <a:endParaRPr lang="en-US" sz="1400" b="1" dirty="0"/>
          </a:p>
          <a:p>
            <a:pPr algn="just"/>
            <a:r>
              <a:rPr lang="en-US" sz="1400" b="1" dirty="0" err="1"/>
              <a:t>Permenkes</a:t>
            </a:r>
            <a:r>
              <a:rPr lang="en-US" sz="1400" b="1" dirty="0"/>
              <a:t> No. 97 </a:t>
            </a:r>
            <a:r>
              <a:rPr lang="en-US" sz="1400" b="1" dirty="0" err="1"/>
              <a:t>Tahun</a:t>
            </a:r>
            <a:r>
              <a:rPr lang="en-US" sz="1400" b="1" dirty="0"/>
              <a:t> 2014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Pelayanan</a:t>
            </a:r>
            <a:r>
              <a:rPr lang="en-US" sz="1400" b="1" dirty="0"/>
              <a:t> </a:t>
            </a:r>
            <a:r>
              <a:rPr lang="en-US" sz="1400" b="1" dirty="0" err="1"/>
              <a:t>Kesehatan</a:t>
            </a:r>
            <a:r>
              <a:rPr lang="en-US" sz="1400" b="1" dirty="0"/>
              <a:t> </a:t>
            </a:r>
            <a:r>
              <a:rPr lang="en-US" sz="1400" b="1" dirty="0" err="1"/>
              <a:t>Kehamilan</a:t>
            </a:r>
            <a:endParaRPr lang="en-US" sz="1400" b="1" dirty="0"/>
          </a:p>
          <a:p>
            <a:pPr algn="just"/>
            <a:r>
              <a:rPr lang="en-US" sz="1400" b="1" dirty="0" err="1"/>
              <a:t>Permenkes</a:t>
            </a:r>
            <a:r>
              <a:rPr lang="en-US" sz="1400" b="1" dirty="0"/>
              <a:t> No. 43 </a:t>
            </a:r>
            <a:r>
              <a:rPr lang="en-US" sz="1400" b="1" dirty="0" err="1"/>
              <a:t>Tahun</a:t>
            </a:r>
            <a:r>
              <a:rPr lang="en-US" sz="1400" b="1" dirty="0"/>
              <a:t> 2019 </a:t>
            </a:r>
            <a:r>
              <a:rPr lang="en-US" sz="1400" b="1" dirty="0" err="1"/>
              <a:t>tentang</a:t>
            </a:r>
            <a:r>
              <a:rPr lang="en-US" sz="1400" b="1" dirty="0"/>
              <a:t> Pusat </a:t>
            </a:r>
            <a:r>
              <a:rPr lang="en-US" sz="1400" b="1" dirty="0" err="1"/>
              <a:t>Kesehatan</a:t>
            </a:r>
            <a:r>
              <a:rPr lang="en-US" sz="1400" b="1" dirty="0"/>
              <a:t> Masyarakat</a:t>
            </a:r>
          </a:p>
          <a:p>
            <a:pPr algn="just"/>
            <a:r>
              <a:rPr lang="en-US" sz="1400" b="1" dirty="0" err="1"/>
              <a:t>Permenkes</a:t>
            </a:r>
            <a:r>
              <a:rPr lang="en-US" sz="1400" b="1" dirty="0"/>
              <a:t> No. 2 </a:t>
            </a:r>
            <a:r>
              <a:rPr lang="en-US" sz="1400" b="1" dirty="0" err="1"/>
              <a:t>Tahun</a:t>
            </a:r>
            <a:r>
              <a:rPr lang="en-US" sz="1400" b="1" dirty="0"/>
              <a:t> 2020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Standar</a:t>
            </a:r>
            <a:r>
              <a:rPr lang="en-US" sz="1400" b="1" dirty="0"/>
              <a:t> </a:t>
            </a:r>
            <a:r>
              <a:rPr lang="en-US" sz="1400" b="1" dirty="0" err="1"/>
              <a:t>Antropometri</a:t>
            </a:r>
            <a:r>
              <a:rPr lang="en-US" sz="1400" b="1" dirty="0"/>
              <a:t> </a:t>
            </a:r>
            <a:r>
              <a:rPr lang="en-US" sz="1400" b="1" dirty="0" err="1"/>
              <a:t>Anak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  <a:p>
            <a:pPr marL="0" indent="0" algn="just">
              <a:buNone/>
            </a:pPr>
            <a:endParaRPr lang="id-ID" sz="1400" b="1" dirty="0"/>
          </a:p>
          <a:p>
            <a:pPr marL="0" indent="0" algn="just">
              <a:buNone/>
            </a:pP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434" y="3279230"/>
            <a:ext cx="2433894" cy="344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5" b="87743" l="16019" r="84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8113" r="13709" b="12755"/>
          <a:stretch/>
        </p:blipFill>
        <p:spPr>
          <a:xfrm>
            <a:off x="5921604" y="3368135"/>
            <a:ext cx="4719144" cy="32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49DD89-897B-44E3-B27C-08A42D3B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48D781-0A82-4289-8143-A79796E81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sz="2400" dirty="0" err="1"/>
              <a:t>Angka</a:t>
            </a:r>
            <a:r>
              <a:rPr lang="en-ID" sz="2400" dirty="0"/>
              <a:t> </a:t>
            </a:r>
            <a:r>
              <a:rPr lang="en-ID" sz="2400" dirty="0" err="1"/>
              <a:t>Kematian</a:t>
            </a:r>
            <a:r>
              <a:rPr lang="en-ID" sz="2400" dirty="0"/>
              <a:t> </a:t>
            </a:r>
            <a:r>
              <a:rPr lang="en-ID" sz="2400" dirty="0" err="1"/>
              <a:t>Ibu</a:t>
            </a:r>
            <a:r>
              <a:rPr lang="en-ID" sz="2400" dirty="0"/>
              <a:t> (208/100.000 </a:t>
            </a:r>
            <a:r>
              <a:rPr lang="en-ID" sz="2400" dirty="0" err="1"/>
              <a:t>kelahiran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dirty="0"/>
              <a:t>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D9D311-C52C-4085-AC66-439C35818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98007"/>
            <a:ext cx="5467347" cy="752871"/>
          </a:xfrm>
        </p:spPr>
        <p:txBody>
          <a:bodyPr/>
          <a:lstStyle/>
          <a:p>
            <a:r>
              <a:rPr lang="en-ID" sz="3600" dirty="0"/>
              <a:t>LATAR BELAKANG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0700BA-F273-48C5-8146-835C099A2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63024E-5947-4B46-A3DF-1F28937928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sz="2400" dirty="0" err="1"/>
              <a:t>Angka</a:t>
            </a:r>
            <a:r>
              <a:rPr lang="en-ID" sz="2400" dirty="0"/>
              <a:t> </a:t>
            </a:r>
            <a:r>
              <a:rPr lang="en-ID" sz="2400" dirty="0" err="1"/>
              <a:t>Kematian</a:t>
            </a:r>
            <a:r>
              <a:rPr lang="en-ID" sz="2400" dirty="0"/>
              <a:t> </a:t>
            </a:r>
            <a:r>
              <a:rPr lang="en-ID" sz="2400" dirty="0" err="1"/>
              <a:t>Bayi</a:t>
            </a:r>
            <a:r>
              <a:rPr lang="en-ID" sz="2400" dirty="0"/>
              <a:t> </a:t>
            </a:r>
          </a:p>
          <a:p>
            <a:r>
              <a:rPr lang="en-ID" sz="2400" dirty="0"/>
              <a:t>(10/1.000 </a:t>
            </a:r>
            <a:r>
              <a:rPr lang="en-ID" sz="2400" dirty="0" err="1"/>
              <a:t>kelahiran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06338F-73E1-49F5-BEE3-550792C4AF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D" dirty="0"/>
              <a:t>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4EBE93-B971-4DC8-A827-B9C773EB4B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1254" y="5568287"/>
            <a:ext cx="5240740" cy="574700"/>
          </a:xfrm>
        </p:spPr>
        <p:txBody>
          <a:bodyPr/>
          <a:lstStyle/>
          <a:p>
            <a:r>
              <a:rPr lang="en-ID" sz="2400" dirty="0"/>
              <a:t>Stunting (</a:t>
            </a:r>
            <a:r>
              <a:rPr lang="en-ID" sz="2400" dirty="0" err="1"/>
              <a:t>pendek</a:t>
            </a:r>
            <a:r>
              <a:rPr lang="en-ID" sz="2400" dirty="0"/>
              <a:t>)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Balita</a:t>
            </a:r>
            <a:r>
              <a:rPr lang="en-ID" sz="2400" dirty="0"/>
              <a:t> (27,6 %)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2D9EEF-95F5-439E-B29A-D97E76D47A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/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A5223A-2178-4D66-9255-0E43501047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D" sz="2000" dirty="0"/>
              <a:t>Wasting (</a:t>
            </a:r>
            <a:r>
              <a:rPr lang="en-ID" sz="2000" dirty="0" err="1"/>
              <a:t>kurus</a:t>
            </a:r>
            <a:r>
              <a:rPr lang="en-ID" sz="2000" dirty="0"/>
              <a:t>) 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Balita</a:t>
            </a:r>
            <a:r>
              <a:rPr lang="en-ID" sz="2000" dirty="0"/>
              <a:t>  </a:t>
            </a:r>
          </a:p>
          <a:p>
            <a:r>
              <a:rPr lang="en-ID" sz="2000" dirty="0"/>
              <a:t>(7,7 %)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113F84-D4EF-4213-8EDE-CC321610C5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/>
              <a:t>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A91CF62-1600-42BC-871D-5C5923AF73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Hamil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KEK (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Energi</a:t>
            </a:r>
            <a:r>
              <a:rPr lang="en-ID" sz="2400" dirty="0"/>
              <a:t> </a:t>
            </a:r>
            <a:r>
              <a:rPr lang="en-ID" sz="2400" dirty="0" err="1"/>
              <a:t>Kronis</a:t>
            </a:r>
            <a:r>
              <a:rPr lang="en-ID" sz="2400" dirty="0"/>
              <a:t>) 12,7 %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11989" y="5950424"/>
            <a:ext cx="26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PSG 2017</a:t>
            </a:r>
          </a:p>
        </p:txBody>
      </p:sp>
    </p:spTree>
    <p:extLst>
      <p:ext uri="{BB962C8B-B14F-4D97-AF65-F5344CB8AC3E}">
        <p14:creationId xmlns:p14="http://schemas.microsoft.com/office/powerpoint/2010/main" val="13225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559BA9-F677-4EA4-B27F-08A158CD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406865"/>
            <a:ext cx="11290232" cy="6012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286CE-F43F-45ED-B2DD-480C825C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714" y="6081693"/>
            <a:ext cx="2172704" cy="3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B862F-C83F-4E8B-A14F-7E2423791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3" y="259307"/>
            <a:ext cx="11182915" cy="6217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7AD29-EC27-469D-996A-1EFABE48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610" y="6170061"/>
            <a:ext cx="2338464" cy="3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914377">
              <a:defRPr/>
            </a:pPr>
            <a:r>
              <a:rPr lang="en-US" sz="48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Strategi</a:t>
            </a:r>
            <a:r>
              <a:rPr lang="en-US" sz="4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alibri Light" panose="020F0302020204030204"/>
              </a:rPr>
              <a:t>&amp;</a:t>
            </a:r>
            <a:r>
              <a:rPr lang="en-US" sz="4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 </a:t>
            </a:r>
            <a:r>
              <a:rPr lang="en-US" sz="48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Arah</a:t>
            </a:r>
            <a:r>
              <a:rPr lang="en-US" sz="4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 </a:t>
            </a:r>
            <a:r>
              <a:rPr lang="en-US" sz="48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Kebijakan</a:t>
            </a:r>
            <a:r>
              <a:rPr lang="en-US" sz="4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 </a:t>
            </a:r>
            <a:r>
              <a:rPr lang="en-US" sz="48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Kab</a:t>
            </a:r>
            <a:r>
              <a:rPr lang="en-US" sz="4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. Belitung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5947" y="1988840"/>
            <a:ext cx="6240693" cy="76808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792" indent="-304792" defTabSz="1219140">
              <a:lnSpc>
                <a:spcPct val="107000"/>
              </a:lnSpc>
              <a:buFontTx/>
              <a:buAutoNum type="arabicPeriod"/>
              <a:defRPr/>
            </a:pPr>
            <a:r>
              <a:rPr lang="id-ID" sz="1600" kern="0" dirty="0">
                <a:latin typeface="Calibri" panose="020F0502020204030204"/>
              </a:rPr>
              <a:t>Meningkatkan sistem pelayanan kesehatan terintegrasi</a:t>
            </a:r>
            <a:endParaRPr lang="en-US" sz="1600" kern="0" dirty="0">
              <a:latin typeface="Calibri" panose="020F0502020204030204"/>
            </a:endParaRPr>
          </a:p>
          <a:p>
            <a:pPr marL="304792" indent="-304792" defTabSz="1219140">
              <a:lnSpc>
                <a:spcPct val="107000"/>
              </a:lnSpc>
              <a:buFontTx/>
              <a:buAutoNum type="arabicPeriod"/>
              <a:defRPr/>
            </a:pPr>
            <a:r>
              <a:rPr lang="en-US" sz="1600" kern="0" dirty="0" err="1">
                <a:latin typeface="Calibri" panose="020F0502020204030204"/>
                <a:ea typeface="Calibri"/>
                <a:cs typeface="Times New Roman"/>
              </a:rPr>
              <a:t>Meningkatkan</a:t>
            </a:r>
            <a:r>
              <a:rPr lang="en-US" sz="1600" kern="0" dirty="0"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600" kern="0" dirty="0" err="1">
                <a:latin typeface="Calibri" panose="020F0502020204030204"/>
                <a:ea typeface="Calibri"/>
                <a:cs typeface="Times New Roman"/>
              </a:rPr>
              <a:t>mutu</a:t>
            </a:r>
            <a:r>
              <a:rPr lang="en-US" sz="1600" kern="0" dirty="0"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id-ID" sz="1600" kern="0" dirty="0">
                <a:latin typeface="Calibri" panose="020F0502020204030204"/>
                <a:ea typeface="Calibri"/>
                <a:cs typeface="Times New Roman"/>
              </a:rPr>
              <a:t>la</a:t>
            </a:r>
            <a:r>
              <a:rPr lang="en-US" sz="1600" kern="0" dirty="0" err="1">
                <a:latin typeface="Calibri" panose="020F0502020204030204"/>
                <a:ea typeface="Calibri"/>
                <a:cs typeface="Times New Roman"/>
              </a:rPr>
              <a:t>yanan</a:t>
            </a:r>
            <a:r>
              <a:rPr lang="en-US" sz="1600" kern="0" dirty="0">
                <a:latin typeface="Calibri" panose="020F0502020204030204"/>
                <a:ea typeface="Calibri"/>
                <a:cs typeface="Times New Roman"/>
              </a:rPr>
              <a:t>  </a:t>
            </a:r>
            <a:r>
              <a:rPr lang="en-US" sz="1600" kern="0" dirty="0" err="1">
                <a:latin typeface="Calibri" panose="020F0502020204030204"/>
                <a:ea typeface="Calibri"/>
                <a:cs typeface="Times New Roman"/>
              </a:rPr>
              <a:t>kesehatan</a:t>
            </a:r>
            <a:r>
              <a:rPr lang="en-US" sz="1600" kern="0" dirty="0"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600" kern="0" dirty="0" err="1">
                <a:latin typeface="Calibri" panose="020F0502020204030204"/>
                <a:ea typeface="Calibri"/>
                <a:cs typeface="Times New Roman"/>
              </a:rPr>
              <a:t>Ibu</a:t>
            </a:r>
            <a:r>
              <a:rPr lang="en-US" sz="1600" kern="0" dirty="0">
                <a:latin typeface="Calibri" panose="020F0502020204030204"/>
                <a:ea typeface="Calibri"/>
                <a:cs typeface="Times New Roman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5947" y="2948948"/>
            <a:ext cx="6240693" cy="240211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id-ID" sz="1400" kern="0" dirty="0">
                <a:latin typeface="Calibri" panose="020F0502020204030204"/>
              </a:rPr>
              <a:t>Meningkatkan Desa Open Defecation Free (ODF) atau Stop Buang Air Besar Sembarangan (SBABS)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id-ID" sz="1400" kern="0" dirty="0">
                <a:latin typeface="Calibri" panose="020F0502020204030204"/>
              </a:rPr>
              <a:t>Pengurangan kawasan kumuh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1400" kern="0" dirty="0">
                <a:latin typeface="Calibri" panose="020F0502020204030204"/>
              </a:rPr>
              <a:t>Meningkatkan </a:t>
            </a:r>
            <a:r>
              <a:rPr lang="en-ID" sz="1400" kern="0" dirty="0" err="1">
                <a:latin typeface="Calibri" panose="020F0502020204030204"/>
              </a:rPr>
              <a:t>kualitas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perumahan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rakyat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dan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permukiman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1400" kern="0" dirty="0">
                <a:latin typeface="Calibri" panose="020F0502020204030204"/>
              </a:rPr>
              <a:t>Meningkatkan </a:t>
            </a:r>
            <a:r>
              <a:rPr lang="en-ID" sz="1400" kern="0" dirty="0" err="1">
                <a:latin typeface="Calibri" panose="020F0502020204030204"/>
              </a:rPr>
              <a:t>kesadaran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masyarakat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dalam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mengkonsumsi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makanan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sehat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dan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bergizi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id-ID" sz="1400" kern="0" dirty="0">
                <a:latin typeface="Calibri" panose="020F0502020204030204"/>
              </a:rPr>
              <a:t>Menurunkan prevalensi penyakit menular dan tidak menular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id-ID" sz="1400" kern="0" dirty="0">
                <a:latin typeface="Calibri" panose="020F0502020204030204"/>
              </a:rPr>
              <a:t>Penurunan kasus gizi buru</a:t>
            </a:r>
            <a:r>
              <a:rPr lang="en-ID" sz="1400" kern="0" dirty="0">
                <a:latin typeface="Calibri" panose="020F0502020204030204"/>
              </a:rPr>
              <a:t>k</a:t>
            </a:r>
            <a:r>
              <a:rPr lang="id-ID" sz="1400" kern="0" dirty="0">
                <a:latin typeface="Calibri" panose="020F0502020204030204"/>
              </a:rPr>
              <a:t> dan stunting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1400" kern="0" dirty="0">
                <a:latin typeface="Calibri" panose="020F0502020204030204"/>
              </a:rPr>
              <a:t>Meningkatkan </a:t>
            </a:r>
            <a:r>
              <a:rPr lang="en-ID" sz="1400" kern="0" dirty="0" err="1">
                <a:latin typeface="Calibri" panose="020F0502020204030204"/>
              </a:rPr>
              <a:t>pemberdayaan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masyarakat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dalam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berolahraga</a:t>
            </a:r>
            <a:endParaRPr lang="en-US" sz="14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1400" kern="0" dirty="0">
                <a:latin typeface="Calibri" panose="020F0502020204030204"/>
              </a:rPr>
              <a:t>Meningkatkan </a:t>
            </a:r>
            <a:r>
              <a:rPr lang="en-ID" sz="1400" kern="0" dirty="0" err="1">
                <a:latin typeface="Calibri" panose="020F0502020204030204"/>
              </a:rPr>
              <a:t>pembinaan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prestasi</a:t>
            </a:r>
            <a:r>
              <a:rPr lang="en-ID" sz="1400" kern="0" dirty="0">
                <a:latin typeface="Calibri" panose="020F0502020204030204"/>
              </a:rPr>
              <a:t> </a:t>
            </a:r>
            <a:r>
              <a:rPr lang="en-ID" sz="1400" kern="0" dirty="0" err="1">
                <a:latin typeface="Calibri" panose="020F0502020204030204"/>
              </a:rPr>
              <a:t>olahraga</a:t>
            </a:r>
            <a:endParaRPr lang="en-US" sz="1500" kern="0" dirty="0"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728" y="5546109"/>
            <a:ext cx="2112235" cy="9601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lnSpc>
                <a:spcPct val="107000"/>
              </a:lnSpc>
              <a:defRPr/>
            </a:pPr>
            <a:r>
              <a:rPr lang="en-ID" sz="1600" kern="0" dirty="0">
                <a:latin typeface="Calibri" panose="020F0502020204030204"/>
              </a:rPr>
              <a:t> </a:t>
            </a:r>
            <a:r>
              <a:rPr lang="en-ID" sz="1600" kern="0" dirty="0" err="1">
                <a:latin typeface="Calibri" panose="020F0502020204030204"/>
              </a:rPr>
              <a:t>Mengendalikan</a:t>
            </a:r>
            <a:r>
              <a:rPr lang="en-ID" sz="1600" kern="0" dirty="0">
                <a:latin typeface="Calibri" panose="020F0502020204030204"/>
              </a:rPr>
              <a:t> </a:t>
            </a:r>
          </a:p>
          <a:p>
            <a:pPr algn="ctr" defTabSz="1219140">
              <a:lnSpc>
                <a:spcPct val="107000"/>
              </a:lnSpc>
              <a:defRPr/>
            </a:pPr>
            <a:r>
              <a:rPr lang="en-ID" sz="1600" kern="0" dirty="0" err="1">
                <a:latin typeface="Calibri" panose="020F0502020204030204"/>
              </a:rPr>
              <a:t>laju</a:t>
            </a:r>
            <a:r>
              <a:rPr lang="en-ID" sz="1600" kern="0" dirty="0">
                <a:latin typeface="Calibri" panose="020F0502020204030204"/>
              </a:rPr>
              <a:t> </a:t>
            </a:r>
            <a:r>
              <a:rPr lang="en-ID" sz="1600" kern="0" dirty="0" err="1">
                <a:latin typeface="Calibri" panose="020F0502020204030204"/>
              </a:rPr>
              <a:t>pertumbuhan</a:t>
            </a:r>
            <a:r>
              <a:rPr lang="en-ID" sz="1600" kern="0" dirty="0">
                <a:latin typeface="Calibri" panose="020F0502020204030204"/>
              </a:rPr>
              <a:t> </a:t>
            </a:r>
          </a:p>
          <a:p>
            <a:pPr algn="ctr" defTabSz="1219140">
              <a:lnSpc>
                <a:spcPct val="107000"/>
              </a:lnSpc>
              <a:defRPr/>
            </a:pPr>
            <a:r>
              <a:rPr lang="en-ID" sz="1600" kern="0" dirty="0" err="1">
                <a:latin typeface="Calibri" panose="020F0502020204030204"/>
              </a:rPr>
              <a:t>penduduk</a:t>
            </a:r>
            <a:endParaRPr lang="en-US" sz="1600" kern="0" dirty="0"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5947" y="5546130"/>
            <a:ext cx="6240693" cy="91807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2000" kern="0" dirty="0" err="1">
                <a:latin typeface="Calibri" panose="020F0502020204030204"/>
              </a:rPr>
              <a:t>Menurunkan</a:t>
            </a:r>
            <a:r>
              <a:rPr lang="en-ID" sz="2000" kern="0" dirty="0">
                <a:latin typeface="Calibri" panose="020F0502020204030204"/>
              </a:rPr>
              <a:t> </a:t>
            </a:r>
            <a:r>
              <a:rPr lang="en-ID" sz="2000" kern="0" dirty="0" err="1">
                <a:latin typeface="Calibri" panose="020F0502020204030204"/>
              </a:rPr>
              <a:t>jumlah</a:t>
            </a:r>
            <a:r>
              <a:rPr lang="en-ID" sz="2000" kern="0" dirty="0">
                <a:latin typeface="Calibri" panose="020F0502020204030204"/>
              </a:rPr>
              <a:t> </a:t>
            </a:r>
            <a:r>
              <a:rPr lang="en-ID" sz="2000" kern="0" dirty="0" err="1">
                <a:latin typeface="Calibri" panose="020F0502020204030204"/>
              </a:rPr>
              <a:t>perkawinan</a:t>
            </a:r>
            <a:r>
              <a:rPr lang="en-ID" sz="2000" kern="0" dirty="0">
                <a:latin typeface="Calibri" panose="020F0502020204030204"/>
              </a:rPr>
              <a:t> </a:t>
            </a:r>
            <a:r>
              <a:rPr lang="en-ID" sz="2000" kern="0" dirty="0" err="1">
                <a:latin typeface="Calibri" panose="020F0502020204030204"/>
              </a:rPr>
              <a:t>usia</a:t>
            </a:r>
            <a:r>
              <a:rPr lang="en-ID" sz="2000" kern="0" dirty="0">
                <a:latin typeface="Calibri" panose="020F0502020204030204"/>
              </a:rPr>
              <a:t> </a:t>
            </a:r>
            <a:r>
              <a:rPr lang="en-ID" sz="2000" kern="0" dirty="0" err="1">
                <a:latin typeface="Calibri" panose="020F0502020204030204"/>
              </a:rPr>
              <a:t>muda</a:t>
            </a:r>
            <a:endParaRPr lang="en-US" sz="2000" kern="0" dirty="0">
              <a:latin typeface="Calibri" panose="020F0502020204030204"/>
            </a:endParaRPr>
          </a:p>
          <a:p>
            <a:pPr marL="457189" indent="-457189" defTabSz="121914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D" sz="2000" kern="0" dirty="0">
                <a:latin typeface="Calibri" panose="020F0502020204030204"/>
              </a:rPr>
              <a:t>Meningkatkan program </a:t>
            </a:r>
            <a:r>
              <a:rPr lang="en-ID" sz="2000" kern="0" dirty="0" err="1">
                <a:latin typeface="Calibri" panose="020F0502020204030204"/>
              </a:rPr>
              <a:t>Keluarga</a:t>
            </a:r>
            <a:r>
              <a:rPr lang="en-ID" sz="2000" kern="0" dirty="0">
                <a:latin typeface="Calibri" panose="020F0502020204030204"/>
              </a:rPr>
              <a:t> </a:t>
            </a:r>
            <a:r>
              <a:rPr lang="en-ID" sz="2000" kern="0" dirty="0" err="1">
                <a:latin typeface="Calibri" panose="020F0502020204030204"/>
              </a:rPr>
              <a:t>Berencana</a:t>
            </a:r>
            <a:r>
              <a:rPr lang="en-ID" sz="2000" kern="0" dirty="0">
                <a:latin typeface="Calibri" panose="020F0502020204030204"/>
              </a:rPr>
              <a:t> (KB</a:t>
            </a:r>
            <a:r>
              <a:rPr lang="id-ID" sz="2100" kern="0" dirty="0">
                <a:latin typeface="Calibri" panose="020F0502020204030204"/>
              </a:rPr>
              <a:t>)</a:t>
            </a:r>
            <a:endParaRPr lang="en-US" sz="3200" kern="0" dirty="0"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631" y="1993717"/>
            <a:ext cx="2098296" cy="105124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lnSpc>
                <a:spcPct val="107000"/>
              </a:lnSpc>
              <a:defRPr/>
            </a:pPr>
            <a:r>
              <a:rPr lang="id-ID" sz="1400" kern="0" dirty="0">
                <a:latin typeface="Calibri" panose="020F0502020204030204"/>
              </a:rPr>
              <a:t>Meningkatkan Mutu</a:t>
            </a:r>
            <a:endParaRPr lang="en-US" sz="1400" kern="0" dirty="0">
              <a:latin typeface="Calibri" panose="020F0502020204030204"/>
            </a:endParaRPr>
          </a:p>
          <a:p>
            <a:pPr algn="ctr" defTabSz="1219140">
              <a:lnSpc>
                <a:spcPct val="107000"/>
              </a:lnSpc>
              <a:defRPr/>
            </a:pPr>
            <a:r>
              <a:rPr lang="id-ID" sz="1400" kern="0" dirty="0">
                <a:latin typeface="Calibri" panose="020F0502020204030204"/>
              </a:rPr>
              <a:t> Layanan Kesehatan </a:t>
            </a:r>
            <a:endParaRPr lang="en-US" sz="1400" kern="0" dirty="0">
              <a:latin typeface="Calibri" panose="020F0502020204030204"/>
            </a:endParaRPr>
          </a:p>
          <a:p>
            <a:pPr algn="ctr" defTabSz="1219140">
              <a:lnSpc>
                <a:spcPct val="107000"/>
              </a:lnSpc>
              <a:defRPr/>
            </a:pPr>
            <a:r>
              <a:rPr lang="id-ID" sz="1400" kern="0" dirty="0">
                <a:latin typeface="Calibri" panose="020F0502020204030204"/>
              </a:rPr>
              <a:t>Masyarakat</a:t>
            </a:r>
            <a:endParaRPr lang="en-US" sz="1400" kern="0" dirty="0"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1692" y="3236980"/>
            <a:ext cx="2112235" cy="216267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lnSpc>
                <a:spcPct val="107000"/>
              </a:lnSpc>
              <a:tabLst>
                <a:tab pos="0" algn="l"/>
              </a:tabLst>
              <a:defRPr/>
            </a:pPr>
            <a:r>
              <a:rPr lang="en-ID" sz="1900" kern="0" dirty="0">
                <a:latin typeface="Calibri" panose="020F0502020204030204"/>
              </a:rPr>
              <a:t>Meningkatkan </a:t>
            </a:r>
            <a:r>
              <a:rPr lang="en-ID" sz="1900" kern="0" dirty="0" err="1">
                <a:latin typeface="Calibri" panose="020F0502020204030204"/>
              </a:rPr>
              <a:t>Pola</a:t>
            </a:r>
            <a:r>
              <a:rPr lang="en-ID" sz="1900" kern="0" dirty="0">
                <a:latin typeface="Calibri" panose="020F0502020204030204"/>
              </a:rPr>
              <a:t> </a:t>
            </a:r>
          </a:p>
          <a:p>
            <a:pPr algn="ctr" defTabSz="1219140">
              <a:lnSpc>
                <a:spcPct val="107000"/>
              </a:lnSpc>
              <a:tabLst>
                <a:tab pos="0" algn="l"/>
              </a:tabLst>
              <a:defRPr/>
            </a:pPr>
            <a:r>
              <a:rPr lang="en-ID" sz="1900" kern="0" dirty="0" err="1">
                <a:latin typeface="Calibri" panose="020F0502020204030204"/>
              </a:rPr>
              <a:t>Perilaku</a:t>
            </a:r>
            <a:r>
              <a:rPr lang="en-ID" sz="1900" kern="0" dirty="0">
                <a:latin typeface="Calibri" panose="020F0502020204030204"/>
              </a:rPr>
              <a:t> </a:t>
            </a:r>
            <a:r>
              <a:rPr lang="en-ID" sz="1900" kern="0" dirty="0" err="1">
                <a:latin typeface="Calibri" panose="020F0502020204030204"/>
              </a:rPr>
              <a:t>Hidup</a:t>
            </a:r>
            <a:r>
              <a:rPr lang="en-ID" sz="1900" kern="0" dirty="0">
                <a:latin typeface="Calibri" panose="020F0502020204030204"/>
              </a:rPr>
              <a:t> </a:t>
            </a:r>
          </a:p>
          <a:p>
            <a:pPr algn="ctr" defTabSz="1219140">
              <a:lnSpc>
                <a:spcPct val="107000"/>
              </a:lnSpc>
              <a:tabLst>
                <a:tab pos="0" algn="l"/>
              </a:tabLst>
              <a:defRPr/>
            </a:pPr>
            <a:r>
              <a:rPr lang="en-ID" sz="1900" kern="0" dirty="0" err="1">
                <a:latin typeface="Calibri" panose="020F0502020204030204"/>
              </a:rPr>
              <a:t>Bersih</a:t>
            </a:r>
            <a:r>
              <a:rPr lang="en-ID" sz="1900" kern="0" dirty="0">
                <a:latin typeface="Calibri" panose="020F0502020204030204"/>
              </a:rPr>
              <a:t> Dan </a:t>
            </a:r>
            <a:r>
              <a:rPr lang="en-ID" sz="1900" kern="0" dirty="0" err="1">
                <a:latin typeface="Calibri" panose="020F0502020204030204"/>
              </a:rPr>
              <a:t>Sehat</a:t>
            </a:r>
            <a:endParaRPr lang="en-US" sz="1900" kern="0" dirty="0"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336" y="1993717"/>
            <a:ext cx="1728192" cy="412845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id-ID" sz="1600" kern="0" dirty="0">
                <a:solidFill>
                  <a:prstClr val="white"/>
                </a:solidFill>
                <a:latin typeface="Calibri" panose="020F0502020204030204"/>
              </a:rPr>
              <a:t>Meningkatnya </a:t>
            </a:r>
            <a:endParaRPr lang="en-US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solidFill>
                  <a:prstClr val="white"/>
                </a:solidFill>
                <a:latin typeface="Calibri" panose="020F0502020204030204"/>
              </a:rPr>
              <a:t>Derajat </a:t>
            </a:r>
            <a:endParaRPr lang="en-ID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solidFill>
                  <a:prstClr val="white"/>
                </a:solidFill>
                <a:latin typeface="Calibri" panose="020F0502020204030204"/>
              </a:rPr>
              <a:t>Kesehatan </a:t>
            </a:r>
            <a:endParaRPr lang="en-ID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solidFill>
                  <a:prstClr val="white"/>
                </a:solidFill>
                <a:latin typeface="Calibri" panose="020F0502020204030204"/>
              </a:rPr>
              <a:t>Masyarakat</a:t>
            </a:r>
            <a:endParaRPr lang="en-US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7336" y="1417652"/>
            <a:ext cx="1728192" cy="480053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 panose="020F0502020204030204"/>
              </a:rPr>
              <a:t>Sasaran</a:t>
            </a:r>
            <a:r>
              <a:rPr lang="en-US" sz="16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US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9571" y="1417652"/>
            <a:ext cx="2112235" cy="48005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 panose="020F0502020204030204"/>
              </a:rPr>
              <a:t>Strategi</a:t>
            </a:r>
            <a:r>
              <a:rPr lang="en-US" sz="1600" kern="0" dirty="0">
                <a:solidFill>
                  <a:prstClr val="white"/>
                </a:solidFill>
                <a:latin typeface="Calibri" panose="020F0502020204030204"/>
              </a:rPr>
              <a:t>  </a:t>
            </a:r>
            <a:endParaRPr lang="en-US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2072" y="1417652"/>
            <a:ext cx="2112235" cy="480053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 panose="020F0502020204030204"/>
              </a:rPr>
              <a:t>Arah</a:t>
            </a:r>
            <a:r>
              <a:rPr lang="en-US" sz="16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 panose="020F0502020204030204"/>
              </a:rPr>
              <a:t>Kebijakan</a:t>
            </a:r>
            <a:r>
              <a:rPr lang="en-US" sz="1600" kern="0" dirty="0">
                <a:solidFill>
                  <a:prstClr val="white"/>
                </a:solidFill>
                <a:latin typeface="Calibri" panose="020F0502020204030204"/>
              </a:rPr>
              <a:t>  </a:t>
            </a:r>
            <a:endParaRPr lang="en-US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218" y="1993715"/>
            <a:ext cx="960107" cy="403244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id-ID" sz="1900" kern="0" dirty="0">
                <a:solidFill>
                  <a:prstClr val="white"/>
                </a:solidFill>
                <a:latin typeface="Calibri" panose="020F0502020204030204"/>
              </a:rPr>
              <a:t>Meningkatnya kualitas </a:t>
            </a:r>
            <a:r>
              <a:rPr lang="en-ID" sz="1900" kern="0" dirty="0" err="1">
                <a:solidFill>
                  <a:prstClr val="white"/>
                </a:solidFill>
                <a:latin typeface="Calibri" panose="020F0502020204030204"/>
              </a:rPr>
              <a:t>hidup</a:t>
            </a:r>
            <a:r>
              <a:rPr lang="en-ID" sz="1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ID" sz="1900" kern="0" dirty="0" err="1">
                <a:solidFill>
                  <a:prstClr val="white"/>
                </a:solidFill>
                <a:latin typeface="Calibri" panose="020F0502020204030204"/>
              </a:rPr>
              <a:t>dan</a:t>
            </a:r>
            <a:r>
              <a:rPr lang="en-ID" sz="1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1219140">
              <a:defRPr/>
            </a:pPr>
            <a:r>
              <a:rPr lang="en-ID" sz="1900" kern="0" dirty="0" err="1">
                <a:solidFill>
                  <a:prstClr val="white"/>
                </a:solidFill>
                <a:latin typeface="Calibri" panose="020F0502020204030204"/>
              </a:rPr>
              <a:t>kesejahteraan</a:t>
            </a:r>
            <a:r>
              <a:rPr lang="en-ID" sz="1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ID" sz="1900" kern="0" dirty="0" err="1">
                <a:solidFill>
                  <a:prstClr val="white"/>
                </a:solidFill>
                <a:latin typeface="Calibri" panose="020F0502020204030204"/>
              </a:rPr>
              <a:t>masyarakat</a:t>
            </a:r>
            <a:endParaRPr lang="en-US" sz="1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219" y="1417652"/>
            <a:ext cx="864096" cy="480053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 panose="020F0502020204030204"/>
              </a:rPr>
              <a:t>Tujuan</a:t>
            </a:r>
            <a:endParaRPr lang="en-US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8711" y="1993717"/>
            <a:ext cx="1728192" cy="450762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id-ID" sz="1600" kern="0" dirty="0">
                <a:latin typeface="Calibri" panose="020F0502020204030204"/>
              </a:rPr>
              <a:t>Meningkatnya </a:t>
            </a:r>
            <a:endParaRPr lang="en-US" sz="1600" kern="0" dirty="0"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latin typeface="Calibri" panose="020F0502020204030204"/>
              </a:rPr>
              <a:t>Derajat </a:t>
            </a:r>
            <a:endParaRPr lang="en-ID" sz="1600" kern="0" dirty="0"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latin typeface="Calibri" panose="020F0502020204030204"/>
              </a:rPr>
              <a:t>Kesehatan </a:t>
            </a:r>
            <a:endParaRPr lang="en-ID" sz="1600" kern="0" dirty="0">
              <a:latin typeface="Calibri" panose="020F0502020204030204"/>
            </a:endParaRPr>
          </a:p>
          <a:p>
            <a:pPr algn="ctr" defTabSz="1219140">
              <a:defRPr/>
            </a:pPr>
            <a:r>
              <a:rPr lang="id-ID" sz="1600" kern="0" dirty="0">
                <a:latin typeface="Calibri" panose="020F0502020204030204"/>
              </a:rPr>
              <a:t>Masyarakat</a:t>
            </a:r>
            <a:endParaRPr lang="en-US" sz="2400" kern="0" dirty="0"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8711" y="1417652"/>
            <a:ext cx="1728192" cy="48005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2100" kern="0" dirty="0" err="1">
                <a:latin typeface="Calibri" panose="020F0502020204030204"/>
              </a:rPr>
              <a:t>Sasaran</a:t>
            </a:r>
            <a:r>
              <a:rPr lang="en-US" sz="2100" kern="0" dirty="0">
                <a:latin typeface="Calibri" panose="020F0502020204030204"/>
              </a:rPr>
              <a:t> </a:t>
            </a:r>
            <a:endParaRPr lang="en-US" sz="3200" kern="0" dirty="0"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0945" y="1417652"/>
            <a:ext cx="2112235" cy="48005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2100" kern="0" dirty="0" err="1">
                <a:latin typeface="Calibri" panose="020F0502020204030204"/>
              </a:rPr>
              <a:t>Strategi</a:t>
            </a:r>
            <a:r>
              <a:rPr lang="en-US" sz="2100" kern="0" dirty="0">
                <a:latin typeface="Calibri" panose="020F0502020204030204"/>
              </a:rPr>
              <a:t>  </a:t>
            </a:r>
            <a:endParaRPr lang="en-US" sz="3200" kern="0" dirty="0"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5947" y="1417652"/>
            <a:ext cx="6240693" cy="48005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2100" kern="0" dirty="0" err="1">
                <a:latin typeface="Calibri" panose="020F0502020204030204"/>
              </a:rPr>
              <a:t>Arah</a:t>
            </a:r>
            <a:r>
              <a:rPr lang="en-US" sz="2100" kern="0" dirty="0">
                <a:latin typeface="Calibri" panose="020F0502020204030204"/>
              </a:rPr>
              <a:t> </a:t>
            </a:r>
            <a:r>
              <a:rPr lang="en-US" sz="2100" kern="0" dirty="0" err="1">
                <a:latin typeface="Calibri" panose="020F0502020204030204"/>
              </a:rPr>
              <a:t>Kebijakan</a:t>
            </a:r>
            <a:r>
              <a:rPr lang="en-US" sz="2100" kern="0" dirty="0">
                <a:latin typeface="Calibri" panose="020F0502020204030204"/>
              </a:rPr>
              <a:t>  </a:t>
            </a:r>
            <a:endParaRPr lang="en-US" sz="3200" kern="0" dirty="0"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593" y="1993717"/>
            <a:ext cx="960107" cy="450762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id-ID" sz="1900" kern="0" dirty="0">
                <a:latin typeface="Calibri" panose="020F0502020204030204"/>
              </a:rPr>
              <a:t>Meningkatnya kualitas </a:t>
            </a:r>
            <a:r>
              <a:rPr lang="en-ID" sz="1900" kern="0" dirty="0" err="1">
                <a:latin typeface="Calibri" panose="020F0502020204030204"/>
              </a:rPr>
              <a:t>hidup</a:t>
            </a:r>
            <a:r>
              <a:rPr lang="en-ID" sz="1900" kern="0" dirty="0">
                <a:latin typeface="Calibri" panose="020F0502020204030204"/>
              </a:rPr>
              <a:t> </a:t>
            </a:r>
            <a:r>
              <a:rPr lang="en-ID" sz="1900" kern="0" dirty="0" err="1">
                <a:latin typeface="Calibri" panose="020F0502020204030204"/>
              </a:rPr>
              <a:t>dan</a:t>
            </a:r>
            <a:r>
              <a:rPr lang="en-ID" sz="1900" kern="0" dirty="0">
                <a:latin typeface="Calibri" panose="020F0502020204030204"/>
              </a:rPr>
              <a:t> </a:t>
            </a:r>
          </a:p>
          <a:p>
            <a:pPr algn="ctr" defTabSz="1219140">
              <a:defRPr/>
            </a:pPr>
            <a:r>
              <a:rPr lang="en-ID" sz="1900" kern="0" dirty="0" err="1">
                <a:latin typeface="Calibri" panose="020F0502020204030204"/>
              </a:rPr>
              <a:t>kesejahteraan</a:t>
            </a:r>
            <a:r>
              <a:rPr lang="en-ID" sz="1900" kern="0" dirty="0">
                <a:latin typeface="Calibri" panose="020F0502020204030204"/>
              </a:rPr>
              <a:t> </a:t>
            </a:r>
            <a:r>
              <a:rPr lang="en-ID" sz="1900" kern="0" dirty="0" err="1">
                <a:latin typeface="Calibri" panose="020F0502020204030204"/>
              </a:rPr>
              <a:t>masyarakat</a:t>
            </a:r>
            <a:endParaRPr lang="en-US" sz="1900" kern="0" dirty="0"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593" y="1417652"/>
            <a:ext cx="960107" cy="48005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defRPr/>
            </a:pPr>
            <a:r>
              <a:rPr lang="en-US" sz="1900" kern="0" dirty="0" err="1">
                <a:latin typeface="Calibri" panose="020F0502020204030204"/>
              </a:rPr>
              <a:t>Tujuan</a:t>
            </a:r>
            <a:endParaRPr lang="en-US" sz="2700" kern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158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Kartika" pitchFamily="18" charset="0"/>
                <a:cs typeface="Kartika" pitchFamily="18" charset="0"/>
              </a:rPr>
              <a:t>8 </a:t>
            </a:r>
            <a:r>
              <a:rPr lang="en-US" sz="3600" b="1" dirty="0" err="1">
                <a:latin typeface="Kartika" pitchFamily="18" charset="0"/>
                <a:cs typeface="Kartika" pitchFamily="18" charset="0"/>
              </a:rPr>
              <a:t>Desa</a:t>
            </a:r>
            <a:r>
              <a:rPr lang="en-US" sz="3600" b="1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3600" b="1" dirty="0" err="1">
                <a:latin typeface="Kartika" pitchFamily="18" charset="0"/>
                <a:cs typeface="Kartika" pitchFamily="18" charset="0"/>
              </a:rPr>
              <a:t>Lokus</a:t>
            </a:r>
            <a:r>
              <a:rPr lang="en-US" sz="3600" b="1" dirty="0">
                <a:latin typeface="Kartika" pitchFamily="18" charset="0"/>
                <a:cs typeface="Kartika" pitchFamily="18" charset="0"/>
              </a:rPr>
              <a:t> Stunting &gt; 20%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49474"/>
              </p:ext>
            </p:extLst>
          </p:nvPr>
        </p:nvGraphicFramePr>
        <p:xfrm>
          <a:off x="1897039" y="1091821"/>
          <a:ext cx="8625385" cy="421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74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95FB-D63E-438B-9860-BBFDBAE02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E9D4F-B05D-4AE6-BF73-F1EAE55B89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sz="2400" dirty="0" err="1"/>
              <a:t>Menurunkan</a:t>
            </a:r>
            <a:r>
              <a:rPr lang="en-ID" sz="2400" dirty="0"/>
              <a:t> </a:t>
            </a:r>
            <a:r>
              <a:rPr lang="en-ID" sz="2400" dirty="0" err="1"/>
              <a:t>angka</a:t>
            </a:r>
            <a:r>
              <a:rPr lang="en-ID" sz="2400" dirty="0"/>
              <a:t> </a:t>
            </a:r>
            <a:r>
              <a:rPr lang="en-ID" sz="2400" dirty="0" err="1"/>
              <a:t>kematian</a:t>
            </a:r>
            <a:r>
              <a:rPr lang="en-ID" sz="2400" dirty="0"/>
              <a:t>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Bayi</a:t>
            </a:r>
            <a:r>
              <a:rPr lang="en-ID" sz="2400" dirty="0"/>
              <a:t> (AKI &amp; AKB)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5A6E7-5741-4E10-8CB2-D80AB487A6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98007"/>
            <a:ext cx="5467347" cy="752871"/>
          </a:xfrm>
        </p:spPr>
        <p:txBody>
          <a:bodyPr/>
          <a:lstStyle/>
          <a:p>
            <a:r>
              <a:rPr lang="en-ID" sz="3200" dirty="0"/>
              <a:t>TUJUAN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48EAF-0FDD-454A-8B50-22FB7A1B82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CB5D9C-4F96-4F6A-BBE0-6C7F20DDC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sz="2400" dirty="0" err="1"/>
              <a:t>Menurunkan</a:t>
            </a:r>
            <a:r>
              <a:rPr lang="en-ID" sz="2400" dirty="0"/>
              <a:t> </a:t>
            </a:r>
            <a:r>
              <a:rPr lang="en-ID" sz="2400" dirty="0" err="1"/>
              <a:t>angka</a:t>
            </a:r>
            <a:r>
              <a:rPr lang="en-ID" sz="2400" dirty="0"/>
              <a:t> Stunting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Balita</a:t>
            </a:r>
            <a:endParaRPr lang="en-ID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BBB2E5-809E-4EAC-AF92-37F96DAFB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0724E-D9AC-463C-AD34-71E6BBE31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D" sz="2400" dirty="0" err="1"/>
              <a:t>Menurunkan</a:t>
            </a:r>
            <a:r>
              <a:rPr lang="en-ID" sz="2400" dirty="0"/>
              <a:t> </a:t>
            </a:r>
            <a:r>
              <a:rPr lang="en-ID" sz="2400" dirty="0" err="1"/>
              <a:t>angka</a:t>
            </a:r>
            <a:r>
              <a:rPr lang="en-ID" sz="2400" dirty="0"/>
              <a:t> Wasting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Balita</a:t>
            </a:r>
            <a:endParaRPr lang="en-ID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36026-5E55-42C5-8B52-AF8EC44EDA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551076-7646-4498-AF4C-7FF34F3EAB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hamil</a:t>
            </a:r>
            <a:r>
              <a:rPr lang="en-ID" sz="2400" dirty="0"/>
              <a:t> KEK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Balita</a:t>
            </a:r>
            <a:r>
              <a:rPr lang="en-ID" sz="2400" dirty="0"/>
              <a:t> </a:t>
            </a:r>
            <a:r>
              <a:rPr lang="en-ID" sz="2400" dirty="0" err="1"/>
              <a:t>Kurus</a:t>
            </a:r>
            <a:r>
              <a:rPr lang="en-ID" sz="2400" dirty="0"/>
              <a:t> </a:t>
            </a:r>
            <a:r>
              <a:rPr lang="en-ID" sz="2400" dirty="0" err="1"/>
              <a:t>mendapat</a:t>
            </a:r>
            <a:r>
              <a:rPr lang="en-ID" sz="2400" dirty="0"/>
              <a:t> PMT</a:t>
            </a:r>
          </a:p>
        </p:txBody>
      </p:sp>
    </p:spTree>
    <p:extLst>
      <p:ext uri="{BB962C8B-B14F-4D97-AF65-F5344CB8AC3E}">
        <p14:creationId xmlns:p14="http://schemas.microsoft.com/office/powerpoint/2010/main" val="2444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4856</TotalTime>
  <Words>479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11</vt:i4>
      </vt:variant>
    </vt:vector>
  </HeadingPairs>
  <TitlesOfParts>
    <vt:vector size="42" baseType="lpstr">
      <vt:lpstr>Arial</vt:lpstr>
      <vt:lpstr>Bodoni Bd BT</vt:lpstr>
      <vt:lpstr>Calibri</vt:lpstr>
      <vt:lpstr>Calibri Light</vt:lpstr>
      <vt:lpstr>Comfortaa</vt:lpstr>
      <vt:lpstr>Couture</vt:lpstr>
      <vt:lpstr>Kartika</vt:lpstr>
      <vt:lpstr>Open Sans</vt:lpstr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PowerPoint Presentation</vt:lpstr>
      <vt:lpstr>PowerPoint Presentation</vt:lpstr>
      <vt:lpstr>DASAR HUKUM</vt:lpstr>
      <vt:lpstr>PowerPoint Presentation</vt:lpstr>
      <vt:lpstr>PowerPoint Presentation</vt:lpstr>
      <vt:lpstr>PowerPoint Presentation</vt:lpstr>
      <vt:lpstr>PowerPoint Presentation</vt:lpstr>
      <vt:lpstr>8 Desa Lokus Stunting &gt; 20%</vt:lpstr>
      <vt:lpstr>PowerPoint Presentation</vt:lpstr>
      <vt:lpstr>PowerPoint Presentation</vt:lpstr>
      <vt:lpstr>KEGIATAN YANG MENDUKUNG PROGRAM AMBONG  TAHUN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User</cp:lastModifiedBy>
  <cp:revision>199</cp:revision>
  <dcterms:created xsi:type="dcterms:W3CDTF">2018-12-24T07:51:42Z</dcterms:created>
  <dcterms:modified xsi:type="dcterms:W3CDTF">2021-09-07T10:11:36Z</dcterms:modified>
</cp:coreProperties>
</file>